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316" r:id="rId11"/>
    <p:sldId id="317" r:id="rId12"/>
    <p:sldId id="318" r:id="rId13"/>
    <p:sldId id="319" r:id="rId14"/>
    <p:sldId id="320" r:id="rId15"/>
    <p:sldId id="267" r:id="rId16"/>
    <p:sldId id="324" r:id="rId17"/>
    <p:sldId id="321" r:id="rId18"/>
    <p:sldId id="322" r:id="rId19"/>
    <p:sldId id="323" r:id="rId20"/>
    <p:sldId id="271" r:id="rId21"/>
    <p:sldId id="274" r:id="rId22"/>
    <p:sldId id="272" r:id="rId23"/>
    <p:sldId id="273" r:id="rId24"/>
    <p:sldId id="275" r:id="rId25"/>
    <p:sldId id="276" r:id="rId26"/>
    <p:sldId id="277" r:id="rId27"/>
    <p:sldId id="278" r:id="rId28"/>
    <p:sldId id="279" r:id="rId29"/>
    <p:sldId id="282" r:id="rId30"/>
    <p:sldId id="280" r:id="rId31"/>
    <p:sldId id="325" r:id="rId32"/>
    <p:sldId id="283" r:id="rId33"/>
    <p:sldId id="281" r:id="rId34"/>
    <p:sldId id="284" r:id="rId35"/>
    <p:sldId id="285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84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527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4349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0958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3837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9267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766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9614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3488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5785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290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0056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3393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6142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6981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2571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3804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2294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0821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6248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2335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504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487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4189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1585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7752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621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584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618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964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25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136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960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0B1D0-B8B1-4382-9E53-DE3F3A5178E5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E62E1A-4E9B-4574-97F8-74A671E5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734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900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5ED01-AF19-4F8D-95E5-6473FB85B2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000D7-2246-4A18-8244-7E142535DA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334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772400" cy="1470025"/>
          </a:xfrm>
        </p:spPr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CHAPTER 3 – Ecology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Biosphere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0"/>
            <a:ext cx="3714592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704" y="2895600"/>
            <a:ext cx="440055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020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3.2 Energy Flow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Omnivores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-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Eat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both producers  and carnivores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Examples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:  humans, bears &amp; chimpanzees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7150" indent="0">
              <a:spcBef>
                <a:spcPts val="0"/>
              </a:spcBef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Can be primary consumers, secondary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consumers or tertiary consumers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Primary – eating a salad (producers)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Secondary – eating a deer (primary consumer)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Tertiary consumer – eating a tuna (secondary consumer)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37711"/>
            <a:ext cx="1341437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1135062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218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3.2 Energy Flow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Blip>
                <a:blip r:embed="rId2"/>
              </a:buBlip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Scavengers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Feed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on the dead bodies of other organisms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Blip>
                <a:blip r:embed="rId2"/>
              </a:buBlip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start returning nutrients to the environment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Blip>
                <a:blip r:embed="rId2"/>
              </a:buBlip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Examples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 Vultures &amp; Hyenas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800600"/>
            <a:ext cx="2667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644298"/>
            <a:ext cx="289993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84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06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3.2 Energy Flow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406" y="1066800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Decomposers -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Consume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the bodies of dead organisms and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wastes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Examples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:  Bacteria and fungi (mushrooms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514350" indent="-457200">
              <a:spcBef>
                <a:spcPts val="0"/>
              </a:spcBef>
              <a:buBlip>
                <a:blip r:embed="rId2"/>
              </a:buBlip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Detritovore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– Type of decomposer that feeds on detritus – decaying plant and animal matter.</a:t>
            </a:r>
          </a:p>
          <a:p>
            <a:pPr marL="914400" lvl="1" indent="-457200">
              <a:spcBef>
                <a:spcPts val="0"/>
              </a:spcBef>
              <a:buBlip>
                <a:blip r:embed="rId2"/>
              </a:buBlip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Ex. – crabs, snails</a:t>
            </a:r>
          </a:p>
          <a:p>
            <a:pPr marL="57150" indent="0">
              <a:spcBef>
                <a:spcPts val="0"/>
              </a:spcBef>
              <a:buNone/>
            </a:pP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Put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nutrients back into the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environment. 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Complete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the cycle of matter in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an ecosystem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Sun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Producer  Consumer  Decomposer  Soil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5181600"/>
            <a:ext cx="2195513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779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3.2 Energy Flow – Feeding Relationships	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Energy (food) travels through an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ecosytem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from sun to producer to consumer to decomposer to soil and air.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Food chain is a linear (line) transfer of energy by eating and being eaten.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583402"/>
            <a:ext cx="3124200" cy="2769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09" y="3657600"/>
            <a:ext cx="3745167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9224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37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 Energy Flow – Feeding Relationships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991600" cy="3886200"/>
          </a:xfrm>
        </p:spPr>
        <p:txBody>
          <a:bodyPr>
            <a:noAutofit/>
          </a:bodyPr>
          <a:lstStyle/>
          <a:p>
            <a:pPr marL="571500" marR="0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Food Web </a:t>
            </a:r>
            <a:r>
              <a:rPr lang="en-US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</a:t>
            </a:r>
            <a:r>
              <a:rPr lang="en-US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Network 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of food chains </a:t>
            </a:r>
            <a:r>
              <a:rPr lang="en-US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among 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organisms </a:t>
            </a:r>
            <a:r>
              <a:rPr lang="en-US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in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an ecosystem</a:t>
            </a:r>
            <a:r>
              <a:rPr lang="en-US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00050" marR="0" indent="-28575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sz="28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571500" marR="0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ALL 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the food chains in an </a:t>
            </a:r>
            <a:r>
              <a:rPr lang="en-US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ecosystem that  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link the </a:t>
            </a:r>
            <a:endParaRPr lang="en-US" sz="28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organisms.</a:t>
            </a:r>
          </a:p>
          <a:p>
            <a:pPr marL="400050" marR="0" indent="-28575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sz="28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571500" marR="0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Changes 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in the population of one organism in an </a:t>
            </a:r>
            <a:endParaRPr lang="en-US" sz="28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ecosystem affect 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the entire food web.</a:t>
            </a:r>
          </a:p>
          <a:p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700" y="4495799"/>
            <a:ext cx="2915097" cy="2346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70610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7630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 Energy Flow – Feeding Relationships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Trophic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Levels 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Different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feeding levels in an ecosystem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Producers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are the first trophic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level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(Autotrophs).</a:t>
            </a:r>
          </a:p>
          <a:p>
            <a:pPr marL="0" indent="0">
              <a:spcBef>
                <a:spcPts val="0"/>
              </a:spcBef>
              <a:buNone/>
            </a:pP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Consumers &amp; Decomposers at all other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trophic levels: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Heterotroph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– organism which cannot make its own food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600" dirty="0" smtClean="0"/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Must get their food from other sources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29175"/>
            <a:ext cx="2247900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075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3.2 Energy Flow – Feeding Relationships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Autotrophs - 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rganisms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that can make their own food.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Producers</a:t>
            </a:r>
          </a:p>
          <a:p>
            <a:pPr marL="57150" indent="0">
              <a:spcBef>
                <a:spcPts val="0"/>
              </a:spcBef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2 types: 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Photoautotroph – Green plants – make their food by using photosynthesis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Chemoautotroph – Bacteria – use chemicals to make their food.</a:t>
            </a:r>
          </a:p>
          <a:p>
            <a:pPr lvl="2"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Ex. – Sulfur bacteria – use sulfur to make their food.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12020"/>
            <a:ext cx="2057400" cy="1365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143500"/>
            <a:ext cx="17145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422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3.2 Energy Flow – Feeding Relationships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Heterotroph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Organism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which cannot make its own food.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Consumers :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Primary, Secondary and/or Tertiary consumers</a:t>
            </a:r>
          </a:p>
          <a:p>
            <a:pPr marL="57150" indent="0">
              <a:spcBef>
                <a:spcPts val="0"/>
              </a:spcBef>
              <a:buNone/>
            </a:pPr>
            <a:endParaRPr lang="en-US" sz="2400" dirty="0"/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Decomposers/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Detritivores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732044"/>
            <a:ext cx="3733800" cy="2804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42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 Energy Flow – Ecological Pyramids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Diagram that shows the relative amounts of energy or matter available at each trophic level.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types: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Energy Pyramid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Biomass Pyramid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 Pyramid of Numbers.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86200"/>
            <a:ext cx="2859087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1" y="3872730"/>
            <a:ext cx="2209800" cy="2441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886199"/>
            <a:ext cx="2414945" cy="202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23502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 Energy Flow – Ecological Pyramids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Energy Pyramid – Shows the amount of energy available at each trophic level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Only about 10% of energy is transferred from one trophic level to the next.</a:t>
            </a:r>
          </a:p>
          <a:p>
            <a:pPr marL="800100" lvl="2" indent="0">
              <a:spcBef>
                <a:spcPts val="0"/>
              </a:spcBef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10% of the energy stored by green plants is available to the herbivores and 1% of the energy from the herbivores (cow) is transferred to the human that eats it.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191000"/>
            <a:ext cx="2859087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0937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3.1 What is Ecology?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Ecology – study of interactions of organisms with their environment.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Organism – shows ALL characteristics of life:</a:t>
            </a:r>
          </a:p>
          <a:p>
            <a:pPr lvl="2">
              <a:spcBef>
                <a:spcPts val="0"/>
              </a:spcBef>
              <a:buBlip>
                <a:blip r:embed="rId2"/>
              </a:buBlip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Made of  1or more cells</a:t>
            </a:r>
          </a:p>
          <a:p>
            <a:pPr lvl="2">
              <a:buBlip>
                <a:blip r:embed="rId2"/>
              </a:buBlip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Reproduce </a:t>
            </a:r>
          </a:p>
          <a:p>
            <a:pPr lvl="2">
              <a:buBlip>
                <a:blip r:embed="rId2"/>
              </a:buBlip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Based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universal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genetic code.</a:t>
            </a:r>
          </a:p>
          <a:p>
            <a:pPr lvl="2">
              <a:buBlip>
                <a:blip r:embed="rId2"/>
              </a:buBlip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Grow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develop</a:t>
            </a:r>
          </a:p>
          <a:p>
            <a:pPr lvl="2">
              <a:buBlip>
                <a:blip r:embed="rId2"/>
              </a:buBlip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Evolve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Blip>
                <a:blip r:embed="rId2"/>
              </a:buBlip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Adapt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their environment.</a:t>
            </a:r>
          </a:p>
          <a:p>
            <a:pPr lvl="2">
              <a:buBlip>
                <a:blip r:embed="rId2"/>
              </a:buBlip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Metabolism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(make and use energy)</a:t>
            </a:r>
          </a:p>
          <a:p>
            <a:pPr lvl="2">
              <a:buBlip>
                <a:blip r:embed="rId2"/>
              </a:buBlip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Maintain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stable internal environment (homeostasis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buBlip>
                <a:blip r:embed="rId2"/>
              </a:buBlip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Biosphere – part of the Earth where all life exists – includes land, water &amp; air.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819400"/>
            <a:ext cx="2867025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13392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 Energy Flow – Ecological Pyramids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45259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Biomass Pyramid – Shows the total amount of living tissue (biomass) within a trophic level.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Expressed as grams of organic matter (biomass) per unit of area.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Represents the amount of POSSIBLE food available at each trophic level.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810000"/>
            <a:ext cx="2555081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27452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 Energy Flow – Ecological Pyramids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Pyramid of Numbers – The number of individuals at each trophic level.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Plants form the base are usually take up the most in  the pyramid.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299552"/>
            <a:ext cx="3692450" cy="3089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53044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3.3 Cycles of Matter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Matter is recycled within and between ecosystems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Biogeochemical cycles – When elements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chemical compounds, etc., are passed from one organism to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another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from one part of the biosphere to another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Pass the SAME molecules around and around again – no “new” molecules are made and none are destroyed.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Law of Conservation of Matter – Matter cannot be created or destroyed.  It only changes form.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155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3.3 Cycles of Matter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Water Cycle: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800" dirty="0">
                <a:latin typeface="Times New Roman"/>
                <a:ea typeface="Times New Roman"/>
              </a:rPr>
              <a:t>Water enters atmosphere via evaporation or transpiration (evaporation by plants).</a:t>
            </a:r>
          </a:p>
          <a:p>
            <a:pPr marL="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sz="2800" dirty="0">
              <a:latin typeface="Times New Roman"/>
              <a:ea typeface="Times New Roman"/>
            </a:endParaRPr>
          </a:p>
          <a:p>
            <a:pPr marL="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800" dirty="0">
                <a:latin typeface="Times New Roman"/>
                <a:ea typeface="Times New Roman"/>
              </a:rPr>
              <a:t>It rises, cools and condenses, forming clouds.</a:t>
            </a:r>
          </a:p>
          <a:p>
            <a:pPr marL="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sz="2800" dirty="0">
              <a:latin typeface="Times New Roman"/>
              <a:ea typeface="Times New Roman"/>
            </a:endParaRPr>
          </a:p>
          <a:p>
            <a:pPr marL="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800" dirty="0">
                <a:latin typeface="Times New Roman"/>
                <a:ea typeface="Times New Roman"/>
              </a:rPr>
              <a:t>It returns to Earth surface as precipitation – rain, snow, sleet or hail.</a:t>
            </a:r>
          </a:p>
          <a:p>
            <a:pPr marL="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800" dirty="0">
              <a:latin typeface="Times New Roman"/>
              <a:ea typeface="Times New Roman"/>
            </a:endParaRPr>
          </a:p>
          <a:p>
            <a:pPr marL="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800" dirty="0">
                <a:latin typeface="Times New Roman"/>
                <a:ea typeface="Times New Roman"/>
              </a:rPr>
              <a:t>It runs off into streams, lakes or oceans.</a:t>
            </a:r>
          </a:p>
          <a:p>
            <a:pPr marL="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sz="2800" dirty="0">
              <a:latin typeface="Times New Roman"/>
              <a:ea typeface="Times New Roman"/>
            </a:endParaRPr>
          </a:p>
          <a:p>
            <a:pPr marL="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800" dirty="0">
                <a:latin typeface="Times New Roman"/>
                <a:ea typeface="Times New Roman"/>
              </a:rPr>
              <a:t>Some water soaks into the ground and is called “groundwater.”</a:t>
            </a:r>
          </a:p>
          <a:p>
            <a:pPr marL="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sz="2800" dirty="0">
              <a:latin typeface="Times New Roman"/>
              <a:ea typeface="Times New Roman"/>
            </a:endParaRPr>
          </a:p>
          <a:p>
            <a:pPr marL="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800" dirty="0">
                <a:latin typeface="Times New Roman"/>
                <a:ea typeface="Times New Roman"/>
              </a:rPr>
              <a:t>Groundwater is used by the plants for photosynthesis.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4397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3.3 Cycles of Matter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95400"/>
            <a:ext cx="7371740" cy="4655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46788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3.3 Cycles of Matter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400" dirty="0" smtClean="0">
                <a:latin typeface="Times New Roman"/>
                <a:ea typeface="Times New Roman"/>
              </a:rPr>
              <a:t>Carbon Cycle - Cycling </a:t>
            </a:r>
            <a:r>
              <a:rPr lang="en-US" sz="2400" dirty="0">
                <a:latin typeface="Times New Roman"/>
                <a:ea typeface="Times New Roman"/>
              </a:rPr>
              <a:t>of carbon in the atmosphere &amp; soil.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latin typeface="Times New Roman"/>
              <a:ea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400" dirty="0">
                <a:latin typeface="Times New Roman"/>
                <a:ea typeface="Times New Roman"/>
              </a:rPr>
              <a:t>Photosynthesis  removes carbon dioxide (CO</a:t>
            </a:r>
            <a:r>
              <a:rPr lang="en-US" sz="2400" baseline="-25000" dirty="0">
                <a:latin typeface="Times New Roman"/>
                <a:ea typeface="Times New Roman"/>
              </a:rPr>
              <a:t>2</a:t>
            </a:r>
            <a:r>
              <a:rPr lang="en-US" sz="2400" dirty="0">
                <a:latin typeface="Times New Roman"/>
                <a:ea typeface="Times New Roman"/>
              </a:rPr>
              <a:t>) from the atmosphere and produces Oxygen (O</a:t>
            </a:r>
            <a:r>
              <a:rPr lang="en-US" sz="2400" baseline="-25000" dirty="0">
                <a:latin typeface="Times New Roman"/>
                <a:ea typeface="Times New Roman"/>
              </a:rPr>
              <a:t>2</a:t>
            </a:r>
            <a:r>
              <a:rPr lang="en-US" sz="2400" dirty="0">
                <a:latin typeface="Times New Roman"/>
                <a:ea typeface="Times New Roman"/>
              </a:rPr>
              <a:t>)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sz="2400" dirty="0">
              <a:latin typeface="Times New Roman"/>
              <a:ea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400" dirty="0">
                <a:latin typeface="Times New Roman"/>
                <a:ea typeface="Times New Roman"/>
              </a:rPr>
              <a:t>Cell </a:t>
            </a:r>
            <a:r>
              <a:rPr lang="en-US" sz="2400" dirty="0" err="1">
                <a:latin typeface="Times New Roman"/>
                <a:ea typeface="Times New Roman"/>
              </a:rPr>
              <a:t>respriation</a:t>
            </a:r>
            <a:r>
              <a:rPr lang="en-US" sz="2400" dirty="0">
                <a:latin typeface="Times New Roman"/>
                <a:ea typeface="Times New Roman"/>
              </a:rPr>
              <a:t> removes O</a:t>
            </a:r>
            <a:r>
              <a:rPr lang="en-US" sz="2400" baseline="-25000" dirty="0">
                <a:latin typeface="Times New Roman"/>
                <a:ea typeface="Times New Roman"/>
              </a:rPr>
              <a:t>2</a:t>
            </a:r>
            <a:r>
              <a:rPr lang="en-US" sz="2400" dirty="0">
                <a:latin typeface="Times New Roman"/>
                <a:ea typeface="Times New Roman"/>
              </a:rPr>
              <a:t> from the atmosphere and produces CO</a:t>
            </a:r>
            <a:r>
              <a:rPr lang="en-US" sz="2400" baseline="-25000" dirty="0">
                <a:latin typeface="Times New Roman"/>
                <a:ea typeface="Times New Roman"/>
              </a:rPr>
              <a:t>2.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sz="2400" baseline="-25000" dirty="0">
              <a:latin typeface="Times New Roman"/>
              <a:ea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400" dirty="0">
                <a:latin typeface="Times New Roman"/>
                <a:ea typeface="Times New Roman"/>
              </a:rPr>
              <a:t>Products (end results) for photosynthesis are the starting materials for respiration.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8052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3.3 Cycles of Matter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Carbon is cycled through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 main processes: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0"/>
              </a:spcBef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Biological processes – Photosynthesis, respiration, decomposition – cycle CO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O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0"/>
              </a:spcBef>
              <a:buAutoNum type="arabicPeriod" startAt="2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Geochemical processes – Erosion &amp; volcanic activity – release CO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into the atmosphere.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 Mixed biogeochemical processes – burial &amp;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decompositon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dead organisms and their conversion under pressure to coal &amp; fossil fuels (petroleum, natural gas) – stores carbon underground.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0214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21170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3.3 Cycles of Matter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spcBef>
                <a:spcPts val="0"/>
              </a:spcBef>
              <a:buAutoNum type="arabicPeriod" startAt="4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Human Activities – mining, cutting, burning of forests and burning of fossil fuels – release CO</a:t>
            </a:r>
            <a:r>
              <a:rPr lang="en-US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into the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atomsphere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Largest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contributer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global warming and the rise of greenhouse gases (CO</a:t>
            </a:r>
            <a:r>
              <a:rPr lang="en-US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in the atmosphere.</a:t>
            </a:r>
          </a:p>
          <a:p>
            <a:pPr lvl="2">
              <a:spcBef>
                <a:spcPts val="0"/>
              </a:spcBef>
              <a:buBlip>
                <a:blip r:embed="rId2"/>
              </a:buBlip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“Slash &amp; burn” – cutting down and burning of large patches of the rainforests, especially in South America – removes approx. 52,000 acres/day of plants.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1581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6965245" cy="9144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3.3 Cycles of Matter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410200"/>
          </a:xfrm>
        </p:spPr>
        <p:txBody>
          <a:bodyPr>
            <a:normAutofit fontScale="47500" lnSpcReduction="20000"/>
          </a:bodyPr>
          <a:lstStyle/>
          <a:p>
            <a:pPr marL="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dirty="0" smtClean="0">
              <a:latin typeface="Times New Roman"/>
              <a:ea typeface="Times New Roman"/>
            </a:endParaRPr>
          </a:p>
          <a:p>
            <a:pPr marL="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4200" dirty="0">
                <a:latin typeface="Times New Roman"/>
                <a:ea typeface="Times New Roman"/>
              </a:rPr>
              <a:t>Nitrogen cycle </a:t>
            </a:r>
            <a:r>
              <a:rPr lang="en-US" sz="4200" dirty="0" smtClean="0">
                <a:latin typeface="Times New Roman"/>
                <a:ea typeface="Times New Roman"/>
              </a:rPr>
              <a:t> - the cycling of nitrogen through the atmosphere.</a:t>
            </a:r>
          </a:p>
          <a:p>
            <a:pPr marL="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200" dirty="0">
              <a:latin typeface="Times New Roman"/>
              <a:ea typeface="Times New Roman"/>
            </a:endParaRPr>
          </a:p>
          <a:p>
            <a:pPr marL="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4200" dirty="0" smtClean="0">
                <a:latin typeface="Times New Roman"/>
                <a:ea typeface="Times New Roman"/>
              </a:rPr>
              <a:t>“</a:t>
            </a:r>
            <a:r>
              <a:rPr lang="en-US" sz="4200" dirty="0">
                <a:latin typeface="Times New Roman"/>
                <a:ea typeface="Times New Roman"/>
              </a:rPr>
              <a:t>nitrogen-fixing bacteria</a:t>
            </a:r>
            <a:r>
              <a:rPr lang="en-US" sz="4200" dirty="0" smtClean="0">
                <a:latin typeface="Times New Roman"/>
                <a:ea typeface="Times New Roman"/>
              </a:rPr>
              <a:t>” </a:t>
            </a:r>
            <a:r>
              <a:rPr lang="en-US" sz="4200" dirty="0">
                <a:latin typeface="Times New Roman"/>
                <a:ea typeface="Times New Roman"/>
              </a:rPr>
              <a:t>change nitrogen </a:t>
            </a:r>
            <a:r>
              <a:rPr lang="en-US" sz="4200" dirty="0" smtClean="0">
                <a:latin typeface="Times New Roman"/>
                <a:ea typeface="Times New Roman"/>
              </a:rPr>
              <a:t>from the </a:t>
            </a:r>
            <a:r>
              <a:rPr lang="en-US" sz="4200" dirty="0" err="1" smtClean="0">
                <a:latin typeface="Times New Roman"/>
                <a:ea typeface="Times New Roman"/>
              </a:rPr>
              <a:t>ari</a:t>
            </a:r>
            <a:r>
              <a:rPr lang="en-US" sz="4200" dirty="0" smtClean="0">
                <a:latin typeface="Times New Roman"/>
                <a:ea typeface="Times New Roman"/>
              </a:rPr>
              <a:t> into a form that can </a:t>
            </a:r>
            <a:r>
              <a:rPr lang="en-US" sz="4200" dirty="0">
                <a:latin typeface="Times New Roman"/>
                <a:ea typeface="Times New Roman"/>
              </a:rPr>
              <a:t>be used by plants.</a:t>
            </a:r>
          </a:p>
          <a:p>
            <a:pPr marL="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200" dirty="0" smtClean="0">
              <a:latin typeface="Times New Roman"/>
              <a:ea typeface="Times New Roman"/>
            </a:endParaRPr>
          </a:p>
          <a:p>
            <a:pPr marL="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4200" dirty="0" smtClean="0">
                <a:latin typeface="Times New Roman"/>
                <a:ea typeface="Times New Roman"/>
              </a:rPr>
              <a:t>Nitrogen-fixing bacteria </a:t>
            </a:r>
            <a:r>
              <a:rPr lang="en-US" sz="4200" dirty="0">
                <a:latin typeface="Times New Roman"/>
                <a:ea typeface="Times New Roman"/>
              </a:rPr>
              <a:t>live in the soil </a:t>
            </a:r>
            <a:r>
              <a:rPr lang="en-US" sz="4200" dirty="0" smtClean="0">
                <a:latin typeface="Times New Roman"/>
                <a:ea typeface="Times New Roman"/>
              </a:rPr>
              <a:t>and </a:t>
            </a:r>
            <a:r>
              <a:rPr lang="en-US" sz="4200" dirty="0">
                <a:latin typeface="Times New Roman"/>
                <a:ea typeface="Times New Roman"/>
              </a:rPr>
              <a:t>in the roots of legumes </a:t>
            </a:r>
            <a:endParaRPr lang="en-US" sz="4200" dirty="0" smtClean="0">
              <a:latin typeface="Times New Roman"/>
              <a:ea typeface="Times New Roman"/>
            </a:endParaRPr>
          </a:p>
          <a:p>
            <a:pPr marL="365760" lvl="1" indent="0">
              <a:lnSpc>
                <a:spcPct val="110000"/>
              </a:lnSpc>
              <a:spcBef>
                <a:spcPts val="0"/>
              </a:spcBef>
              <a:buBlip>
                <a:blip r:embed="rId2"/>
              </a:buBlip>
            </a:pPr>
            <a:r>
              <a:rPr lang="en-US" sz="4200" dirty="0" smtClean="0">
                <a:latin typeface="Times New Roman"/>
                <a:ea typeface="Times New Roman"/>
              </a:rPr>
              <a:t>Ex. - peanuts</a:t>
            </a:r>
            <a:r>
              <a:rPr lang="en-US" sz="4200" dirty="0">
                <a:latin typeface="Times New Roman"/>
                <a:ea typeface="Times New Roman"/>
              </a:rPr>
              <a:t>, beans and </a:t>
            </a:r>
            <a:r>
              <a:rPr lang="en-US" sz="4200" dirty="0" smtClean="0">
                <a:latin typeface="Times New Roman"/>
                <a:ea typeface="Times New Roman"/>
              </a:rPr>
              <a:t>clover</a:t>
            </a:r>
            <a:endParaRPr lang="en-US" sz="4200" dirty="0">
              <a:latin typeface="Times New Roman"/>
              <a:ea typeface="Times New Roman"/>
            </a:endParaRPr>
          </a:p>
          <a:p>
            <a:pPr marL="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sz="4200" dirty="0">
              <a:latin typeface="Times New Roman"/>
              <a:ea typeface="Times New Roman"/>
            </a:endParaRPr>
          </a:p>
          <a:p>
            <a:pPr marL="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4200" dirty="0" smtClean="0">
                <a:latin typeface="Times New Roman"/>
                <a:ea typeface="Times New Roman"/>
              </a:rPr>
              <a:t>Plants also get nitrogen </a:t>
            </a:r>
            <a:r>
              <a:rPr lang="en-US" sz="4200" dirty="0">
                <a:latin typeface="Times New Roman"/>
                <a:ea typeface="Times New Roman"/>
              </a:rPr>
              <a:t>from </a:t>
            </a:r>
            <a:r>
              <a:rPr lang="en-US" sz="4200" dirty="0" smtClean="0">
                <a:latin typeface="Times New Roman"/>
                <a:ea typeface="Times New Roman"/>
              </a:rPr>
              <a:t>fertilizers.</a:t>
            </a:r>
            <a:endParaRPr lang="en-US" sz="4200" dirty="0">
              <a:latin typeface="Times New Roman"/>
              <a:ea typeface="Times New Roman"/>
            </a:endParaRPr>
          </a:p>
          <a:p>
            <a:pPr marL="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sz="4200" dirty="0" smtClean="0">
              <a:latin typeface="Times New Roman"/>
              <a:ea typeface="Times New Roman"/>
            </a:endParaRPr>
          </a:p>
          <a:p>
            <a:pPr marL="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4200" dirty="0" smtClean="0">
                <a:latin typeface="Times New Roman"/>
                <a:ea typeface="Times New Roman"/>
              </a:rPr>
              <a:t>Animals </a:t>
            </a:r>
            <a:r>
              <a:rPr lang="en-US" sz="4200" dirty="0">
                <a:latin typeface="Times New Roman"/>
                <a:ea typeface="Times New Roman"/>
              </a:rPr>
              <a:t>get nitrogen from proteins they eat</a:t>
            </a:r>
            <a:r>
              <a:rPr lang="en-US" sz="4200" dirty="0" smtClean="0">
                <a:latin typeface="Times New Roman"/>
                <a:ea typeface="Times New Roman"/>
              </a:rPr>
              <a:t>.</a:t>
            </a:r>
          </a:p>
          <a:p>
            <a:pPr marL="365760" lvl="1" indent="0">
              <a:lnSpc>
                <a:spcPct val="110000"/>
              </a:lnSpc>
              <a:spcBef>
                <a:spcPts val="0"/>
              </a:spcBef>
              <a:buBlip>
                <a:blip r:embed="rId2"/>
              </a:buBlip>
            </a:pPr>
            <a:r>
              <a:rPr lang="en-US" sz="4200" dirty="0" smtClean="0">
                <a:latin typeface="Times New Roman"/>
                <a:ea typeface="Times New Roman"/>
              </a:rPr>
              <a:t>Provide proteins to animals.</a:t>
            </a:r>
          </a:p>
          <a:p>
            <a:pPr marL="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sz="4200" dirty="0" smtClean="0">
              <a:latin typeface="Times New Roman"/>
              <a:ea typeface="Times New Roman"/>
            </a:endParaRPr>
          </a:p>
          <a:p>
            <a:pPr marL="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4200" dirty="0" smtClean="0">
                <a:latin typeface="Times New Roman"/>
                <a:ea typeface="Times New Roman"/>
              </a:rPr>
              <a:t>Decomposers </a:t>
            </a:r>
            <a:r>
              <a:rPr lang="en-US" sz="4200" dirty="0">
                <a:latin typeface="Times New Roman"/>
                <a:ea typeface="Times New Roman"/>
              </a:rPr>
              <a:t>return nitrogen to the soil</a:t>
            </a:r>
            <a:r>
              <a:rPr lang="en-US" sz="4200" dirty="0" smtClean="0">
                <a:latin typeface="Times New Roman"/>
                <a:ea typeface="Times New Roman"/>
              </a:rPr>
              <a:t>.</a:t>
            </a:r>
          </a:p>
          <a:p>
            <a:pPr marL="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sz="4200" dirty="0">
              <a:latin typeface="Times New Roman"/>
              <a:ea typeface="Times New Roman"/>
            </a:endParaRPr>
          </a:p>
          <a:p>
            <a:pPr marL="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4200" dirty="0" err="1" smtClean="0">
                <a:latin typeface="Times New Roman"/>
                <a:ea typeface="Times New Roman"/>
              </a:rPr>
              <a:t>Denitrificaion</a:t>
            </a:r>
            <a:r>
              <a:rPr lang="en-US" sz="4200" dirty="0" smtClean="0">
                <a:latin typeface="Times New Roman"/>
                <a:ea typeface="Times New Roman"/>
              </a:rPr>
              <a:t> – Soil bacteria that convert nitrates into nitrogen gas – releases nitrogen into the atmosphere again.</a:t>
            </a:r>
            <a:endParaRPr lang="en-US" sz="4200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2898127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3.1 What is Ecology – Levels of Organization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Species – Group of organisms which can interbreed and produce viable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(living)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fertile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(able to reproduce)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offspring.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Population – Members of the same species living in the same area.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 – “school” population, population of zebra in the Serengeti of Africa.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Community – The different populations living in the same area.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 – Marsh community – all the populations of species that live in a salt marsh.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5074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7" y="0"/>
            <a:ext cx="914611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59499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 Cycles of Matter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Phosphorus Cycle.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Phosphorus is important to all organisms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DNA &amp; RNA contain phosphorus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common in the atmosphere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Mostly in rock, soil minerals and ocean sediments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As rocks gradually wear down, phosphate is released.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Phosphate moves through the ecosystem via the food web, from producers to consumers, etc.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8614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 Cycles of Matter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95400"/>
            <a:ext cx="7019248" cy="506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37204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 Cycles of Matter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Nutrient Limitations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Primary (1</a:t>
            </a:r>
            <a:r>
              <a:rPr lang="en-US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production – rate at which organic (carbon containing) matter is created by producers.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Controlled by the amount of available nutrients.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Limiting nutrient – When a nutrient in an ecosystem is in short supply and limits the amount of primary production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 – Nitrogen is a limiting nutrient in the water.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Fertilizers added to lawns, etc. contain high amounts of nitrogen.  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nitrogen runs-off from the land into the water, creates LARGE algae blooms which can block sunlight to the plants at the bottom, killing them and disrupting th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 ecosystem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778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 What is Ecology – Levels of Organization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Ecosystem – All of  the organisms and their non-living surroundings that live in a particular place.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 – Pine Barren ecosystem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Biotic factors – all the living parts of an ecosystem.</a:t>
            </a:r>
          </a:p>
          <a:p>
            <a:pPr lvl="2"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 – food, shelter, other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organims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Abiotic factors – all the NON- living parts of an ecosystem.</a:t>
            </a:r>
          </a:p>
          <a:p>
            <a:pPr lvl="2"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 – rocks, air, soil, water, shelter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Biome – all the ecosystems that share similar climate and similar dominant communities.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 – Deciduous Forest, Tundra, Savannah, Marine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811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 What is Ecology – </a:t>
            </a:r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Ecological Methods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Ecological research uses 3  methods: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Observing – How ecologists would get their “problem”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Experimenting – Testing their hypothesis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a.  Artificial environment in the laboratory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b. 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Field studies – try not to disrupt the organisms.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 Modeling – Most used method</a:t>
            </a:r>
          </a:p>
          <a:p>
            <a:pPr marL="1257300" lvl="3" indent="0">
              <a:spcBef>
                <a:spcPts val="0"/>
              </a:spcBef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 To study events that take place over long periods of time.</a:t>
            </a:r>
          </a:p>
          <a:p>
            <a:pPr marL="1257300" lvl="3" indent="0">
              <a:spcBef>
                <a:spcPts val="0"/>
              </a:spcBef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 Mathematical formulas based on data collect from experimenting and observing.</a:t>
            </a:r>
          </a:p>
          <a:p>
            <a:pPr marL="1257300" lvl="3" indent="0">
              <a:spcBef>
                <a:spcPts val="0"/>
              </a:spcBef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 Can be used to try to predict future events.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Ex.  Global warming/Climate change.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328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3.2 Energy Flow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334000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Sunlight is main source of energy for ALL life on Earth.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Autotroph (Producer) - 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organisms that make their own food. 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31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Photoauthotroph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- make 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their own food through 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Photosynthesis (converting sunlight, water and carbon dioxide into sugars &amp; oxygen).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Ex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. - Green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plants, some algae</a:t>
            </a:r>
            <a:endParaRPr lang="en-US" sz="31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Photosynthesis by marine plants is major source of oxygen on Earth.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Ps in the rainforest gives approximately 1/3 of Earth’s oxygen supply.</a:t>
            </a:r>
            <a:endParaRPr lang="en-US" sz="31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Chemoautotroph - use chemicals 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to make </a:t>
            </a: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their own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food (chemosynthesis)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Examples 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– Bacteria that live in hot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springs, volcanoes and sulfur bacteria in salt marshes.</a:t>
            </a:r>
            <a:endParaRPr lang="en-US" sz="31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250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 Energy Flow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458200" cy="550465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Consumer - organisms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that cannot make their own food.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 All animals and fungi 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mushroosm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etc.) are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consumers.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Blip>
                <a:blip r:embed="rId2"/>
              </a:buBlip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 4 types of consumers: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 Herbivores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 Carnivores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 Omnivores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 Decomposers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36" y="3048000"/>
            <a:ext cx="1878013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137" y="3105943"/>
            <a:ext cx="2079625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212" y="4666456"/>
            <a:ext cx="1341437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444" y="4873624"/>
            <a:ext cx="2195513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9467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3.2 Energy Flow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Herbivores -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Eat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only plants (producers).</a:t>
            </a:r>
          </a:p>
          <a:p>
            <a:pPr lvl="1">
              <a:buBlip>
                <a:blip r:embed="rId2"/>
              </a:buBlip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Examples:  cow, buffalo &amp; antelope.</a:t>
            </a:r>
          </a:p>
          <a:p>
            <a:pPr>
              <a:buBlip>
                <a:blip r:embed="rId2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Also called “primary consumers”.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581400"/>
            <a:ext cx="4161432" cy="3011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789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3.2 Energy Flow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81200"/>
            <a:ext cx="8229600" cy="4525963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Carnivores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Capture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and eat herbivores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and/or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other carnivores.</a:t>
            </a:r>
          </a:p>
          <a:p>
            <a:pPr>
              <a:buBlip>
                <a:blip r:embed="rId2"/>
              </a:buBlip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Examples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 Lions, snakes, hawks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Blip>
                <a:blip r:embed="rId2"/>
              </a:buBlip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Can be secondary or tertiary consumers</a:t>
            </a:r>
          </a:p>
          <a:p>
            <a:pPr lvl="1">
              <a:buBlip>
                <a:blip r:embed="rId2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Secondary consumers eat herbivores (primary consumers)</a:t>
            </a:r>
          </a:p>
          <a:p>
            <a:pPr lvl="1">
              <a:buBlip>
                <a:blip r:embed="rId2"/>
              </a:buBlip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Tertiary consumers eat carnivores and/or omnivores (secondary consumers)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52400"/>
            <a:ext cx="2079625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2079625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70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lly's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Sally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Sally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Sally's Template</Template>
  <TotalTime>110</TotalTime>
  <Words>1669</Words>
  <Application>Microsoft Office PowerPoint</Application>
  <PresentationFormat>On-screen Show (4:3)</PresentationFormat>
  <Paragraphs>240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Sally's Template</vt:lpstr>
      <vt:lpstr>Office Theme</vt:lpstr>
      <vt:lpstr>1_Office Theme</vt:lpstr>
      <vt:lpstr>CHAPTER 3 – Ecology The Biosphere</vt:lpstr>
      <vt:lpstr>3.1 What is Ecology?</vt:lpstr>
      <vt:lpstr>3.1 What is Ecology – Levels of Organization</vt:lpstr>
      <vt:lpstr>3.1 What is Ecology – Levels of Organization</vt:lpstr>
      <vt:lpstr>3.1 What is Ecology – Ecological Methods</vt:lpstr>
      <vt:lpstr>3.2 Energy Flow</vt:lpstr>
      <vt:lpstr>3.2 Energy Flow</vt:lpstr>
      <vt:lpstr>3.2 Energy Flow</vt:lpstr>
      <vt:lpstr>3.2 Energy Flow</vt:lpstr>
      <vt:lpstr>3.2 Energy Flow</vt:lpstr>
      <vt:lpstr>3.2 Energy Flow</vt:lpstr>
      <vt:lpstr>3.2 Energy Flow</vt:lpstr>
      <vt:lpstr>3.2 Energy Flow – Feeding Relationships </vt:lpstr>
      <vt:lpstr>3.2 Energy Flow – Feeding Relationships</vt:lpstr>
      <vt:lpstr>3.2 Energy Flow – Feeding Relationships</vt:lpstr>
      <vt:lpstr>3.2 Energy Flow – Feeding Relationships</vt:lpstr>
      <vt:lpstr>3.2 Energy Flow – Feeding Relationships</vt:lpstr>
      <vt:lpstr>3.2 Energy Flow – Ecological Pyramids</vt:lpstr>
      <vt:lpstr>3.2 Energy Flow – Ecological Pyramids</vt:lpstr>
      <vt:lpstr>3.2 Energy Flow – Ecological Pyramids</vt:lpstr>
      <vt:lpstr>3.2 Energy Flow – Ecological Pyramids</vt:lpstr>
      <vt:lpstr>3.3 Cycles of Matter</vt:lpstr>
      <vt:lpstr>3.3 Cycles of Matter</vt:lpstr>
      <vt:lpstr>3.3 Cycles of Matter</vt:lpstr>
      <vt:lpstr>3.3 Cycles of Matter</vt:lpstr>
      <vt:lpstr>3.3 Cycles of Matter</vt:lpstr>
      <vt:lpstr>PowerPoint Presentation</vt:lpstr>
      <vt:lpstr>3.3 Cycles of Matter</vt:lpstr>
      <vt:lpstr>3.3 Cycles of Matter</vt:lpstr>
      <vt:lpstr>PowerPoint Presentation</vt:lpstr>
      <vt:lpstr>3.3 Cycles of Matter</vt:lpstr>
      <vt:lpstr>3.3 Cycles of Matter</vt:lpstr>
      <vt:lpstr>3.3 Cycles of Matter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3 - ECOLOGY</dc:title>
  <dc:creator>Sally</dc:creator>
  <cp:lastModifiedBy>Sally</cp:lastModifiedBy>
  <cp:revision>13</cp:revision>
  <dcterms:created xsi:type="dcterms:W3CDTF">2014-09-18T13:06:11Z</dcterms:created>
  <dcterms:modified xsi:type="dcterms:W3CDTF">2014-09-18T14:56:55Z</dcterms:modified>
</cp:coreProperties>
</file>